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4044" r:id="rId2"/>
  </p:sldMasterIdLst>
  <p:notesMasterIdLst>
    <p:notesMasterId r:id="rId14"/>
  </p:notesMasterIdLst>
  <p:handoutMasterIdLst>
    <p:handoutMasterId r:id="rId15"/>
  </p:handoutMasterIdLst>
  <p:sldIdLst>
    <p:sldId id="408" r:id="rId3"/>
    <p:sldId id="387" r:id="rId4"/>
    <p:sldId id="338" r:id="rId5"/>
    <p:sldId id="301" r:id="rId6"/>
    <p:sldId id="384" r:id="rId7"/>
    <p:sldId id="388" r:id="rId8"/>
    <p:sldId id="389" r:id="rId9"/>
    <p:sldId id="390" r:id="rId10"/>
    <p:sldId id="393" r:id="rId11"/>
    <p:sldId id="401" r:id="rId12"/>
    <p:sldId id="394" r:id="rId1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E44BDE"/>
    <a:srgbClr val="152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2" autoAdjust="0"/>
    <p:restoredTop sz="87713" autoAdjust="0"/>
  </p:normalViewPr>
  <p:slideViewPr>
    <p:cSldViewPr snapToGrid="0" snapToObjects="1">
      <p:cViewPr>
        <p:scale>
          <a:sx n="125" d="100"/>
          <a:sy n="125" d="100"/>
        </p:scale>
        <p:origin x="-656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456DD-44A3-BC44-BB4E-2DD9523A904D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15E74-9C71-1343-99F5-06894E3AE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65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3749E-FA44-DF41-82D5-7C5D47EB348A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5F2AA-B5A4-7449-839F-AA73737B8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5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-Note 0º between rotation/outflow axis, and </a:t>
            </a:r>
            <a:r>
              <a:rPr lang="en-US" baseline="0" dirty="0" err="1" smtClean="0"/>
              <a:t>poloidal</a:t>
            </a:r>
            <a:r>
              <a:rPr lang="en-US" baseline="0" dirty="0" smtClean="0"/>
              <a:t> component of B-field</a:t>
            </a:r>
          </a:p>
          <a:p>
            <a:r>
              <a:rPr lang="en-US" baseline="0" dirty="0" smtClean="0"/>
              <a:t>-The is problematic when it comes to forming rotationally-supported disks (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</a:t>
            </a:r>
            <a:r>
              <a:rPr lang="fr-FR" baseline="0" dirty="0" smtClean="0"/>
              <a:t>’</a:t>
            </a:r>
            <a:r>
              <a:rPr lang="en-US" baseline="0" dirty="0" smtClean="0"/>
              <a:t>09)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15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17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67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12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5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283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95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70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04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33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3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March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78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tadpol.astro.illinois.edu" TargetMode="External"/><Relationship Id="rId4" Type="http://schemas.openxmlformats.org/officeDocument/2006/relationships/hyperlink" Target="chat@astro.berkeley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e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image" Target="../media/image13.gif"/><Relationship Id="rId8" Type="http://schemas.openxmlformats.org/officeDocument/2006/relationships/image" Target="../media/image14.gif"/><Relationship Id="rId9" Type="http://schemas.openxmlformats.org/officeDocument/2006/relationships/image" Target="../media/image15.gif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800100"/>
            <a:ext cx="8356600" cy="2498725"/>
          </a:xfrm>
        </p:spPr>
        <p:txBody>
          <a:bodyPr/>
          <a:lstStyle/>
          <a:p>
            <a:r>
              <a:rPr lang="en-US" sz="5000" dirty="0" smtClean="0"/>
              <a:t>Are magnetic fields and outflows aligned in </a:t>
            </a:r>
            <a:r>
              <a:rPr lang="en-US" sz="5000" dirty="0" err="1" smtClean="0"/>
              <a:t>protostellar</a:t>
            </a:r>
            <a:r>
              <a:rPr lang="en-US" sz="5000" dirty="0" smtClean="0"/>
              <a:t> cores?</a:t>
            </a:r>
            <a:endParaRPr lang="en-US" sz="5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001000" cy="3251200"/>
          </a:xfrm>
        </p:spPr>
        <p:txBody>
          <a:bodyPr>
            <a:normAutofit/>
          </a:bodyPr>
          <a:lstStyle/>
          <a:p>
            <a:r>
              <a:rPr lang="en-US" sz="3200" b="1" dirty="0"/>
              <a:t>Chat Hull</a:t>
            </a:r>
          </a:p>
          <a:p>
            <a:r>
              <a:rPr lang="en-US" dirty="0"/>
              <a:t>UC </a:t>
            </a:r>
            <a:r>
              <a:rPr lang="en-US" dirty="0" smtClean="0"/>
              <a:t>Berkeley, Radio Astronomy Laboratory</a:t>
            </a:r>
            <a:endParaRPr lang="en-US" dirty="0"/>
          </a:p>
          <a:p>
            <a:endParaRPr lang="en-US" sz="1000" dirty="0"/>
          </a:p>
          <a:p>
            <a:r>
              <a:rPr lang="en-US" sz="2800" dirty="0" smtClean="0"/>
              <a:t>10 January 2013</a:t>
            </a:r>
            <a:endParaRPr lang="en-US" dirty="0"/>
          </a:p>
          <a:p>
            <a:endParaRPr lang="en-US" sz="1100" dirty="0" smtClean="0"/>
          </a:p>
          <a:p>
            <a:r>
              <a:rPr lang="en-US" dirty="0" smtClean="0"/>
              <a:t>Session 426. Star Formation – Clusters and Cores</a:t>
            </a:r>
          </a:p>
          <a:p>
            <a:r>
              <a:rPr lang="en-US" dirty="0"/>
              <a:t>AAS 221</a:t>
            </a:r>
            <a:r>
              <a:rPr lang="en-US" baseline="30000" dirty="0"/>
              <a:t>st</a:t>
            </a:r>
            <a:r>
              <a:rPr lang="en-US" dirty="0"/>
              <a:t> meeting</a:t>
            </a:r>
          </a:p>
          <a:p>
            <a:r>
              <a:rPr lang="en-US" dirty="0" smtClean="0"/>
              <a:t>Long Beach, CA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1088569"/>
            <a:ext cx="8686801" cy="568779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3000" dirty="0" smtClean="0"/>
              <a:t>B-fields are either </a:t>
            </a:r>
            <a:r>
              <a:rPr lang="en-US" sz="3000" b="1" dirty="0" smtClean="0"/>
              <a:t>anti-aligned</a:t>
            </a:r>
            <a:r>
              <a:rPr lang="en-US" sz="3000" dirty="0" smtClean="0"/>
              <a:t>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  <a:endParaRPr lang="en-US" sz="2600" dirty="0"/>
          </a:p>
          <a:p>
            <a:pPr lvl="1"/>
            <a:endParaRPr lang="en-US" sz="3000" b="1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 (CARMA key project): </a:t>
            </a:r>
            <a:r>
              <a:rPr lang="en-US" sz="3000" dirty="0" smtClean="0">
                <a:hlinkClick r:id="rId3" action="ppaction://hlinkfile"/>
              </a:rPr>
              <a:t>tadpol.astro.illinois.edu</a:t>
            </a:r>
            <a:endParaRPr lang="en-US" sz="3000" dirty="0" smtClean="0"/>
          </a:p>
          <a:p>
            <a:endParaRPr lang="en-US" sz="3000" dirty="0"/>
          </a:p>
          <a:p>
            <a:r>
              <a:rPr lang="en-US" sz="3000" b="1" dirty="0" smtClean="0"/>
              <a:t>Questions?</a:t>
            </a:r>
            <a:r>
              <a:rPr lang="en-US" sz="3000" dirty="0" smtClean="0"/>
              <a:t>  Contact Chat Hull: </a:t>
            </a:r>
            <a:r>
              <a:rPr lang="en-US" sz="3000" dirty="0" smtClean="0">
                <a:hlinkClick r:id="rId4" action="ppaction://hlinkfile"/>
              </a:rPr>
              <a:t>chat@astro.berkeley.edu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2366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370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6235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56300" y="406400"/>
            <a:ext cx="3175000" cy="1460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 smtClean="0">
                <a:solidFill>
                  <a:srgbClr val="EEECE1"/>
                </a:solidFill>
              </a:rPr>
              <a:t>Simple model of SF with B-fields</a:t>
            </a:r>
          </a:p>
        </p:txBody>
      </p:sp>
    </p:spTree>
    <p:extLst>
      <p:ext uri="{BB962C8B-B14F-4D97-AF65-F5344CB8AC3E}">
        <p14:creationId xmlns:p14="http://schemas.microsoft.com/office/powerpoint/2010/main" val="324661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70250" y="130809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48874" y="518898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40" y="2503642"/>
            <a:ext cx="3543251" cy="28852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727700" y="2197616"/>
            <a:ext cx="3416300" cy="3620532"/>
            <a:chOff x="5765800" y="2249448"/>
            <a:chExt cx="3416300" cy="3620532"/>
          </a:xfrm>
        </p:grpSpPr>
        <p:sp>
          <p:nvSpPr>
            <p:cNvPr id="5" name="TextBox 4"/>
            <p:cNvSpPr txBox="1"/>
            <p:nvPr/>
          </p:nvSpPr>
          <p:spPr>
            <a:xfrm>
              <a:off x="7569200" y="5500648"/>
              <a:ext cx="161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Holland+ 1996</a:t>
              </a:r>
              <a:endParaRPr lang="en-US" dirty="0"/>
            </a:p>
          </p:txBody>
        </p:sp>
        <p:pic>
          <p:nvPicPr>
            <p:cNvPr id="10" name="Picture 9" descr="vla1623_misalign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00" y="2249448"/>
              <a:ext cx="3378200" cy="3390900"/>
            </a:xfrm>
            <a:prstGeom prst="rect">
              <a:avLst/>
            </a:prstGeom>
          </p:spPr>
        </p:pic>
      </p:grpSp>
      <p:sp>
        <p:nvSpPr>
          <p:cNvPr id="16" name="Left-Right Arrow 15"/>
          <p:cNvSpPr/>
          <p:nvPr/>
        </p:nvSpPr>
        <p:spPr>
          <a:xfrm rot="831906">
            <a:off x="682043" y="3750987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699324" y="3738286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50055" y="3155471"/>
            <a:ext cx="1130616" cy="1359830"/>
            <a:chOff x="1750055" y="2863371"/>
            <a:chExt cx="1130616" cy="1359830"/>
          </a:xfrm>
        </p:grpSpPr>
        <p:sp>
          <p:nvSpPr>
            <p:cNvPr id="18" name="Left-Right Arrow 17"/>
            <p:cNvSpPr/>
            <p:nvPr/>
          </p:nvSpPr>
          <p:spPr>
            <a:xfrm rot="5136174">
              <a:off x="1259103" y="3480356"/>
              <a:ext cx="1233797" cy="251893"/>
            </a:xfrm>
            <a:prstGeom prst="left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-Right Arrow 18"/>
            <p:cNvSpPr/>
            <p:nvPr/>
          </p:nvSpPr>
          <p:spPr>
            <a:xfrm rot="9578629">
              <a:off x="1894530" y="2863371"/>
              <a:ext cx="986141" cy="236384"/>
            </a:xfrm>
            <a:prstGeom prst="left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Left-Right Arrow 21"/>
          <p:cNvSpPr/>
          <p:nvPr/>
        </p:nvSpPr>
        <p:spPr>
          <a:xfrm rot="14949224">
            <a:off x="4000500" y="187960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3848100" y="1969015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9509484">
            <a:off x="6830978" y="4280040"/>
            <a:ext cx="2073343" cy="200314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656027">
            <a:off x="6965949" y="420322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92100" y="431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Misalignment of B-fields and outflows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166428" y="6131742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71650" y="60209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66428" y="6474642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771650" y="63765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60309" y="22114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29804" y="107231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38709" y="19580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VLA 1623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79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5" grpId="0" animBg="1"/>
      <p:bldP spid="24" grpId="0" animBg="1"/>
      <p:bldP spid="14" grpId="0" animBg="1"/>
      <p:bldP spid="29" grpId="0"/>
      <p:bldP spid="15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1cm, 3mm, and </a:t>
            </a:r>
            <a:r>
              <a:rPr lang="en-US" sz="2800" b="1" dirty="0" smtClean="0">
                <a:latin typeface="Garamond"/>
              </a:rPr>
              <a:t>1mm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62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93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984251"/>
            <a:ext cx="4956449" cy="5067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UC Berkeley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</a:rPr>
              <a:t>Chat Hull (PI), </a:t>
            </a:r>
            <a:r>
              <a:rPr lang="en-US" dirty="0" smtClean="0"/>
              <a:t>Dick </a:t>
            </a:r>
            <a:r>
              <a:rPr lang="en-US" dirty="0" err="1" smtClean="0"/>
              <a:t>Plambeck</a:t>
            </a:r>
            <a:r>
              <a:rPr lang="en-US" dirty="0" smtClean="0"/>
              <a:t>, Meredith Hughes, Mel Wright, Carl Heiles, Geoff Bower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University of Maryland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Marc Pound, Alberto </a:t>
            </a:r>
            <a:r>
              <a:rPr lang="en-US" dirty="0" err="1" smtClean="0"/>
              <a:t>Bolatto</a:t>
            </a:r>
            <a:r>
              <a:rPr lang="en-US" dirty="0" smtClean="0"/>
              <a:t>, Katherine Jameson, Lee Mundy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Caltech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err="1" smtClean="0"/>
              <a:t>Thushara</a:t>
            </a:r>
            <a:r>
              <a:rPr lang="en-US" dirty="0" smtClean="0"/>
              <a:t> </a:t>
            </a:r>
            <a:r>
              <a:rPr lang="en-US" dirty="0" err="1" smtClean="0"/>
              <a:t>Pillai</a:t>
            </a:r>
            <a:r>
              <a:rPr lang="en-US" dirty="0" smtClean="0"/>
              <a:t>, John Carpenter, James Lamb, </a:t>
            </a:r>
            <a:r>
              <a:rPr lang="en-US" dirty="0" err="1" smtClean="0"/>
              <a:t>Nikolaus</a:t>
            </a:r>
            <a:r>
              <a:rPr lang="en-US" dirty="0" smtClean="0"/>
              <a:t> </a:t>
            </a:r>
            <a:r>
              <a:rPr lang="en-US" dirty="0" err="1" smtClean="0"/>
              <a:t>Volgenau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University of Illinois, Urbana-Champagne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Ian Stephens, Leslie Looney, </a:t>
            </a:r>
            <a:r>
              <a:rPr lang="en-US" dirty="0" err="1" smtClean="0"/>
              <a:t>Woojin</a:t>
            </a:r>
            <a:r>
              <a:rPr lang="en-US" dirty="0" smtClean="0"/>
              <a:t> Kwon, Dick </a:t>
            </a:r>
            <a:r>
              <a:rPr lang="en-US" dirty="0" err="1" smtClean="0"/>
              <a:t>Crutcher</a:t>
            </a:r>
            <a:r>
              <a:rPr lang="en-US" dirty="0" smtClean="0"/>
              <a:t>, Nick </a:t>
            </a:r>
            <a:r>
              <a:rPr lang="en-US" dirty="0" err="1" smtClean="0"/>
              <a:t>Hakobian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Other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Jason Fiege (Manitoba), Erica Franzmann (Manitoba), Martin Houde (UWO, Caltech), Dan Marrone (Arizona), Brenda Matthews (NRC-CNRC), John Vaillancourt &amp; </a:t>
            </a:r>
            <a:r>
              <a:rPr lang="en-US" dirty="0" err="1" smtClean="0"/>
              <a:t>Göran</a:t>
            </a:r>
            <a:r>
              <a:rPr lang="en-US" dirty="0" smtClean="0"/>
              <a:t> </a:t>
            </a:r>
            <a:r>
              <a:rPr lang="en-US" dirty="0" err="1" smtClean="0"/>
              <a:t>Sandell</a:t>
            </a:r>
            <a:r>
              <a:rPr lang="en-US" dirty="0" smtClean="0"/>
              <a:t>(USRA-SOFIA), John Tobin (NRAO)</a:t>
            </a:r>
          </a:p>
          <a:p>
            <a:endParaRPr lang="en-US" dirty="0"/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140"/>
            <a:ext cx="689288" cy="68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73" y="6154692"/>
            <a:ext cx="761432" cy="703563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285" y="6199583"/>
            <a:ext cx="848661" cy="628010"/>
          </a:xfrm>
          <a:prstGeom prst="rect">
            <a:avLst/>
          </a:prstGeom>
        </p:spPr>
      </p:pic>
      <p:pic>
        <p:nvPicPr>
          <p:cNvPr id="9" name="Picture 8" descr="Maryl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768" y="6122990"/>
            <a:ext cx="703563" cy="70356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52" y="6234047"/>
            <a:ext cx="993627" cy="604991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8" y="6143140"/>
            <a:ext cx="684656" cy="684656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160" y="6179432"/>
            <a:ext cx="778352" cy="6663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45" y="6141804"/>
            <a:ext cx="703563" cy="703563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474" y="6143141"/>
            <a:ext cx="528615" cy="684656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364586" y="6179431"/>
            <a:ext cx="618100" cy="74139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21109" y="6173343"/>
            <a:ext cx="802836" cy="6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533" y="-554898"/>
            <a:ext cx="6213480" cy="8792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8203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9933" y="1270008"/>
            <a:ext cx="7134560" cy="5195933"/>
            <a:chOff x="3449093" y="1263895"/>
            <a:chExt cx="7277600" cy="5339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97232" y="374323"/>
              <a:ext cx="5181322" cy="7277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73632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656114" y="529173"/>
            <a:ext cx="8613769" cy="6328827"/>
            <a:chOff x="-1628770" y="869847"/>
            <a:chExt cx="8613769" cy="6328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65348" y="-151674"/>
              <a:ext cx="6086926" cy="86137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1171" y="86984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048935" y="1035165"/>
            <a:ext cx="7063292" cy="5423692"/>
            <a:chOff x="3598712" y="1248842"/>
            <a:chExt cx="6848286" cy="517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20094"/>
              <a:ext cx="4765148" cy="68482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85066" y="1248842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0000"/>
                  </a:solidFill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cs typeface="Garamond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6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079" y="390515"/>
            <a:ext cx="6887013" cy="6057592"/>
            <a:chOff x="-52915" y="308876"/>
            <a:chExt cx="6887013" cy="60575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1" t="8022" r="7787" b="6567"/>
            <a:stretch/>
          </p:blipFill>
          <p:spPr>
            <a:xfrm>
              <a:off x="332340" y="1127402"/>
              <a:ext cx="6380943" cy="48996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153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Cumulative Distribution Function (CDF)</a:t>
              </a:r>
              <a:endParaRPr lang="en-US" sz="2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355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(Projected) angle between outflow &amp; B-field (</a:t>
              </a:r>
              <a:r>
                <a:rPr lang="en-US" sz="2200" b="1" dirty="0" err="1" smtClean="0"/>
                <a:t>deg</a:t>
              </a:r>
              <a:r>
                <a:rPr lang="en-US" sz="2200" b="1" dirty="0" smtClean="0"/>
                <a:t>)</a:t>
              </a:r>
              <a:endParaRPr lang="en-US" sz="22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87650" y="5451723"/>
            <a:ext cx="230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Hull+ 2012, submitted</a:t>
            </a:r>
            <a:endParaRPr lang="en-US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329043" y="700668"/>
            <a:ext cx="3788660" cy="923330"/>
            <a:chOff x="5329043" y="700668"/>
            <a:chExt cx="378866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aligned within a 20º cone (tightly aligned)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29043" y="99568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25440" y="2085108"/>
            <a:ext cx="3692263" cy="923330"/>
            <a:chOff x="5425440" y="2247668"/>
            <a:chExt cx="369226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25440" y="249936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are randomly oriented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KS-test results: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20º cone </a:t>
            </a:r>
            <a:r>
              <a:rPr lang="en-US" b="1" dirty="0" smtClean="0"/>
              <a:t>ruled out </a:t>
            </a:r>
            <a:r>
              <a:rPr lang="en-US" dirty="0" smtClean="0"/>
              <a:t>(p-value ~ 10</a:t>
            </a:r>
            <a:r>
              <a:rPr lang="en-US" baseline="30000" dirty="0" smtClean="0"/>
              <a:t>-9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Anti-</a:t>
            </a:r>
            <a:r>
              <a:rPr lang="en-US" dirty="0"/>
              <a:t>aligned </a:t>
            </a:r>
            <a:r>
              <a:rPr lang="en-US" dirty="0" smtClean="0"/>
              <a:t>(0.79) and random (0.64) cannot be ruled out</a:t>
            </a:r>
          </a:p>
          <a:p>
            <a:r>
              <a:rPr lang="en-US" dirty="0"/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135435"/>
            <a:chOff x="5323066" y="488563"/>
            <a:chExt cx="3794637" cy="1135435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aligned between 70–90º (anti-aligned)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3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16725</TotalTime>
  <Words>952</Words>
  <Application>Microsoft Macintosh PowerPoint</Application>
  <PresentationFormat>On-screen Show (4:3)</PresentationFormat>
  <Paragraphs>119</Paragraphs>
  <Slides>11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Clarity</vt:lpstr>
      <vt:lpstr>6_Office Theme</vt:lpstr>
      <vt:lpstr>Are magnetic fields and outflows aligned in protostellar cores?</vt:lpstr>
      <vt:lpstr>PowerPoint Presentation</vt:lpstr>
      <vt:lpstr>PowerPoint Presentation</vt:lpstr>
      <vt:lpstr>CARMA Combine Array for Research in Millimeter-wave Astronomy      Consortium: Berkeley, Caltech, Illinois, Maryland, Chicago </vt:lpstr>
      <vt:lpstr>TADPOL collaboration</vt:lpstr>
      <vt:lpstr>TADPOL results</vt:lpstr>
      <vt:lpstr>PowerPoint Presentation</vt:lpstr>
      <vt:lpstr>PowerPoint Presentation</vt:lpstr>
      <vt:lpstr>Outflow vs. B-field: distribution</vt:lpstr>
      <vt:lpstr>Conclusions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in star forming regions</dc:title>
  <dc:creator>Charles Hull</dc:creator>
  <cp:lastModifiedBy>Charles Hull</cp:lastModifiedBy>
  <cp:revision>999</cp:revision>
  <cp:lastPrinted>2012-02-01T18:51:01Z</cp:lastPrinted>
  <dcterms:created xsi:type="dcterms:W3CDTF">2012-01-11T00:06:38Z</dcterms:created>
  <dcterms:modified xsi:type="dcterms:W3CDTF">2013-03-05T06:08:50Z</dcterms:modified>
</cp:coreProperties>
</file>